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9" r:id="rId2"/>
    <p:sldId id="278" r:id="rId3"/>
    <p:sldId id="298" r:id="rId4"/>
    <p:sldId id="299" r:id="rId5"/>
    <p:sldId id="300" r:id="rId6"/>
    <p:sldId id="297" r:id="rId7"/>
    <p:sldId id="325" r:id="rId8"/>
    <p:sldId id="320" r:id="rId9"/>
    <p:sldId id="327" r:id="rId10"/>
    <p:sldId id="326" r:id="rId11"/>
    <p:sldId id="321" r:id="rId12"/>
    <p:sldId id="322" r:id="rId13"/>
    <p:sldId id="266" r:id="rId14"/>
    <p:sldId id="291" r:id="rId15"/>
    <p:sldId id="292" r:id="rId16"/>
    <p:sldId id="293" r:id="rId17"/>
    <p:sldId id="294" r:id="rId18"/>
    <p:sldId id="295" r:id="rId19"/>
    <p:sldId id="296" r:id="rId20"/>
    <p:sldId id="289" r:id="rId21"/>
    <p:sldId id="272" r:id="rId22"/>
    <p:sldId id="311" r:id="rId23"/>
    <p:sldId id="312" r:id="rId24"/>
    <p:sldId id="313" r:id="rId25"/>
    <p:sldId id="314" r:id="rId26"/>
    <p:sldId id="315" r:id="rId2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91007" autoAdjust="0"/>
  </p:normalViewPr>
  <p:slideViewPr>
    <p:cSldViewPr snapToGrid="0">
      <p:cViewPr>
        <p:scale>
          <a:sx n="50" d="100"/>
          <a:sy n="50" d="100"/>
        </p:scale>
        <p:origin x="1458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30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12" Type="http://schemas.openxmlformats.org/officeDocument/2006/relationships/image" Target="../media/image29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11" Type="http://schemas.openxmlformats.org/officeDocument/2006/relationships/image" Target="../media/image28.wmf"/><Relationship Id="rId5" Type="http://schemas.openxmlformats.org/officeDocument/2006/relationships/image" Target="../media/image24.wmf"/><Relationship Id="rId10" Type="http://schemas.openxmlformats.org/officeDocument/2006/relationships/image" Target="../media/image16.wmf"/><Relationship Id="rId4" Type="http://schemas.openxmlformats.org/officeDocument/2006/relationships/image" Target="../media/image23.wmf"/><Relationship Id="rId9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34.wmf"/><Relationship Id="rId18" Type="http://schemas.openxmlformats.org/officeDocument/2006/relationships/image" Target="../media/image39.wmf"/><Relationship Id="rId3" Type="http://schemas.openxmlformats.org/officeDocument/2006/relationships/image" Target="../media/image22.wmf"/><Relationship Id="rId7" Type="http://schemas.openxmlformats.org/officeDocument/2006/relationships/image" Target="../media/image16.wmf"/><Relationship Id="rId12" Type="http://schemas.openxmlformats.org/officeDocument/2006/relationships/image" Target="../media/image33.wmf"/><Relationship Id="rId17" Type="http://schemas.openxmlformats.org/officeDocument/2006/relationships/image" Target="../media/image38.wmf"/><Relationship Id="rId2" Type="http://schemas.openxmlformats.org/officeDocument/2006/relationships/image" Target="../media/image21.wmf"/><Relationship Id="rId16" Type="http://schemas.openxmlformats.org/officeDocument/2006/relationships/image" Target="../media/image37.wmf"/><Relationship Id="rId1" Type="http://schemas.openxmlformats.org/officeDocument/2006/relationships/image" Target="../media/image20.wmf"/><Relationship Id="rId6" Type="http://schemas.openxmlformats.org/officeDocument/2006/relationships/image" Target="../media/image15.wmf"/><Relationship Id="rId11" Type="http://schemas.openxmlformats.org/officeDocument/2006/relationships/image" Target="../media/image32.wmf"/><Relationship Id="rId5" Type="http://schemas.openxmlformats.org/officeDocument/2006/relationships/image" Target="../media/image25.wmf"/><Relationship Id="rId15" Type="http://schemas.openxmlformats.org/officeDocument/2006/relationships/image" Target="../media/image36.wmf"/><Relationship Id="rId10" Type="http://schemas.openxmlformats.org/officeDocument/2006/relationships/image" Target="../media/image30.wmf"/><Relationship Id="rId4" Type="http://schemas.openxmlformats.org/officeDocument/2006/relationships/image" Target="../media/image23.wmf"/><Relationship Id="rId9" Type="http://schemas.openxmlformats.org/officeDocument/2006/relationships/image" Target="../media/image29.wmf"/><Relationship Id="rId14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45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CAE18-1C5F-4358-A46E-8DE2E18C4B01}" type="datetimeFigureOut">
              <a:rPr lang="zh-TW" altLang="en-US" smtClean="0"/>
              <a:t>2014/11/4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A7E4D-AF5D-4C1B-8568-1EE7DE0BD8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172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Also consider the length of the rail</a:t>
            </a:r>
            <a:r>
              <a:rPr lang="en-US" altLang="zh-TW" baseline="0" dirty="0" smtClean="0"/>
              <a:t> gun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A7E4D-AF5D-4C1B-8568-1EE7DE0BD8B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7677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http://www.twwiki.com/wiki/%E8%B6%85%E9%9B%BB%E7%A3%81%E7%82%AE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A7E4D-AF5D-4C1B-8568-1EE7DE0BD8B7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212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1460-266C-4D60-932E-0A93470AD35E}" type="datetimeFigureOut">
              <a:rPr lang="zh-TW" altLang="en-US" smtClean="0"/>
              <a:t>2014/11/4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DDCD-AB45-4A1E-A75A-20ABADFEF9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16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1460-266C-4D60-932E-0A93470AD35E}" type="datetimeFigureOut">
              <a:rPr lang="zh-TW" altLang="en-US" smtClean="0"/>
              <a:t>2014/11/4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DDCD-AB45-4A1E-A75A-20ABADFEF9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52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1460-266C-4D60-932E-0A93470AD35E}" type="datetimeFigureOut">
              <a:rPr lang="zh-TW" altLang="en-US" smtClean="0"/>
              <a:t>2014/11/4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DDCD-AB45-4A1E-A75A-20ABADFEF9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964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1460-266C-4D60-932E-0A93470AD35E}" type="datetimeFigureOut">
              <a:rPr lang="zh-TW" altLang="en-US" smtClean="0"/>
              <a:t>2014/11/4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DDCD-AB45-4A1E-A75A-20ABADFEF9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937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1460-266C-4D60-932E-0A93470AD35E}" type="datetimeFigureOut">
              <a:rPr lang="zh-TW" altLang="en-US" smtClean="0"/>
              <a:t>2014/11/4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DDCD-AB45-4A1E-A75A-20ABADFEF9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093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1460-266C-4D60-932E-0A93470AD35E}" type="datetimeFigureOut">
              <a:rPr lang="zh-TW" altLang="en-US" smtClean="0"/>
              <a:t>2014/11/4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DDCD-AB45-4A1E-A75A-20ABADFEF9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801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1460-266C-4D60-932E-0A93470AD35E}" type="datetimeFigureOut">
              <a:rPr lang="zh-TW" altLang="en-US" smtClean="0"/>
              <a:t>2014/11/4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DDCD-AB45-4A1E-A75A-20ABADFEF9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098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1460-266C-4D60-932E-0A93470AD35E}" type="datetimeFigureOut">
              <a:rPr lang="zh-TW" altLang="en-US" smtClean="0"/>
              <a:t>2014/11/4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DDCD-AB45-4A1E-A75A-20ABADFEF9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442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1460-266C-4D60-932E-0A93470AD35E}" type="datetimeFigureOut">
              <a:rPr lang="zh-TW" altLang="en-US" smtClean="0"/>
              <a:t>2014/11/4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DDCD-AB45-4A1E-A75A-20ABADFEF9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2049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1460-266C-4D60-932E-0A93470AD35E}" type="datetimeFigureOut">
              <a:rPr lang="zh-TW" altLang="en-US" smtClean="0"/>
              <a:t>2014/11/4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DDCD-AB45-4A1E-A75A-20ABADFEF9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09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61460-266C-4D60-932E-0A93470AD35E}" type="datetimeFigureOut">
              <a:rPr lang="zh-TW" altLang="en-US" smtClean="0"/>
              <a:t>2014/11/4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DDCD-AB45-4A1E-A75A-20ABADFEF9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298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61460-266C-4D60-932E-0A93470AD35E}" type="datetimeFigureOut">
              <a:rPr lang="zh-TW" altLang="en-US" smtClean="0"/>
              <a:t>2014/11/4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5DDCD-AB45-4A1E-A75A-20ABADFEF9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632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image" Target="../media/image44.png"/><Relationship Id="rId7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4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46.wmf"/><Relationship Id="rId3" Type="http://schemas.openxmlformats.org/officeDocument/2006/relationships/image" Target="../media/image31.png"/><Relationship Id="rId7" Type="http://schemas.openxmlformats.org/officeDocument/2006/relationships/image" Target="../media/image20.wmf"/><Relationship Id="rId12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png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22.wmf"/><Relationship Id="rId5" Type="http://schemas.openxmlformats.org/officeDocument/2006/relationships/image" Target="../media/image45.wmf"/><Relationship Id="rId15" Type="http://schemas.openxmlformats.org/officeDocument/2006/relationships/image" Target="../media/image47.wmf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21.wmf"/><Relationship Id="rId14" Type="http://schemas.openxmlformats.org/officeDocument/2006/relationships/oleObject" Target="../embeddings/oleObject50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wmf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0.png"/><Relationship Id="rId10" Type="http://schemas.openxmlformats.org/officeDocument/2006/relationships/image" Target="../media/image7.wmf"/><Relationship Id="rId4" Type="http://schemas.openxmlformats.org/officeDocument/2006/relationships/image" Target="../media/image9.jpeg"/><Relationship Id="rId9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8.bin"/><Relationship Id="rId3" Type="http://schemas.openxmlformats.org/officeDocument/2006/relationships/image" Target="../media/image18.png"/><Relationship Id="rId7" Type="http://schemas.openxmlformats.org/officeDocument/2006/relationships/image" Target="../media/image13.wmf"/><Relationship Id="rId12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12.wmf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19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4.wmf"/><Relationship Id="rId1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4.wmf"/><Relationship Id="rId18" Type="http://schemas.openxmlformats.org/officeDocument/2006/relationships/oleObject" Target="../embeddings/oleObject17.bin"/><Relationship Id="rId26" Type="http://schemas.openxmlformats.org/officeDocument/2006/relationships/oleObject" Target="../embeddings/oleObject21.bin"/><Relationship Id="rId3" Type="http://schemas.openxmlformats.org/officeDocument/2006/relationships/image" Target="../media/image31.png"/><Relationship Id="rId21" Type="http://schemas.openxmlformats.org/officeDocument/2006/relationships/image" Target="../media/image15.wmf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26.wmf"/><Relationship Id="rId25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29" Type="http://schemas.openxmlformats.org/officeDocument/2006/relationships/image" Target="../media/image30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3.wmf"/><Relationship Id="rId24" Type="http://schemas.openxmlformats.org/officeDocument/2006/relationships/oleObject" Target="../embeddings/oleObject20.bin"/><Relationship Id="rId5" Type="http://schemas.openxmlformats.org/officeDocument/2006/relationships/image" Target="../media/image20.wmf"/><Relationship Id="rId15" Type="http://schemas.openxmlformats.org/officeDocument/2006/relationships/image" Target="../media/image25.wmf"/><Relationship Id="rId23" Type="http://schemas.openxmlformats.org/officeDocument/2006/relationships/image" Target="../media/image16.wmf"/><Relationship Id="rId28" Type="http://schemas.openxmlformats.org/officeDocument/2006/relationships/oleObject" Target="../embeddings/oleObject22.bin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27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19.bin"/><Relationship Id="rId27" Type="http://schemas.openxmlformats.org/officeDocument/2006/relationships/image" Target="../media/image2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25.wmf"/><Relationship Id="rId18" Type="http://schemas.openxmlformats.org/officeDocument/2006/relationships/oleObject" Target="../embeddings/oleObject30.bin"/><Relationship Id="rId26" Type="http://schemas.openxmlformats.org/officeDocument/2006/relationships/oleObject" Target="../embeddings/oleObject34.bin"/><Relationship Id="rId39" Type="http://schemas.openxmlformats.org/officeDocument/2006/relationships/image" Target="../media/image39.wmf"/><Relationship Id="rId3" Type="http://schemas.openxmlformats.org/officeDocument/2006/relationships/image" Target="../media/image31.png"/><Relationship Id="rId21" Type="http://schemas.openxmlformats.org/officeDocument/2006/relationships/image" Target="../media/image29.wmf"/><Relationship Id="rId34" Type="http://schemas.openxmlformats.org/officeDocument/2006/relationships/oleObject" Target="../embeddings/oleObject38.bin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16.wmf"/><Relationship Id="rId25" Type="http://schemas.openxmlformats.org/officeDocument/2006/relationships/image" Target="../media/image32.wmf"/><Relationship Id="rId33" Type="http://schemas.openxmlformats.org/officeDocument/2006/relationships/image" Target="../media/image36.wmf"/><Relationship Id="rId38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9.bin"/><Relationship Id="rId20" Type="http://schemas.openxmlformats.org/officeDocument/2006/relationships/oleObject" Target="../embeddings/oleObject31.bin"/><Relationship Id="rId29" Type="http://schemas.openxmlformats.org/officeDocument/2006/relationships/image" Target="../media/image34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23.wmf"/><Relationship Id="rId24" Type="http://schemas.openxmlformats.org/officeDocument/2006/relationships/oleObject" Target="../embeddings/oleObject33.bin"/><Relationship Id="rId32" Type="http://schemas.openxmlformats.org/officeDocument/2006/relationships/oleObject" Target="../embeddings/oleObject37.bin"/><Relationship Id="rId37" Type="http://schemas.openxmlformats.org/officeDocument/2006/relationships/image" Target="../media/image38.wmf"/><Relationship Id="rId5" Type="http://schemas.openxmlformats.org/officeDocument/2006/relationships/image" Target="../media/image20.wmf"/><Relationship Id="rId15" Type="http://schemas.openxmlformats.org/officeDocument/2006/relationships/image" Target="../media/image15.wmf"/><Relationship Id="rId23" Type="http://schemas.openxmlformats.org/officeDocument/2006/relationships/image" Target="../media/image30.wmf"/><Relationship Id="rId28" Type="http://schemas.openxmlformats.org/officeDocument/2006/relationships/oleObject" Target="../embeddings/oleObject35.bin"/><Relationship Id="rId36" Type="http://schemas.openxmlformats.org/officeDocument/2006/relationships/oleObject" Target="../embeddings/oleObject39.bin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28.wmf"/><Relationship Id="rId31" Type="http://schemas.openxmlformats.org/officeDocument/2006/relationships/image" Target="../media/image35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2.wmf"/><Relationship Id="rId14" Type="http://schemas.openxmlformats.org/officeDocument/2006/relationships/oleObject" Target="../embeddings/oleObject28.bin"/><Relationship Id="rId22" Type="http://schemas.openxmlformats.org/officeDocument/2006/relationships/oleObject" Target="../embeddings/oleObject32.bin"/><Relationship Id="rId27" Type="http://schemas.openxmlformats.org/officeDocument/2006/relationships/image" Target="../media/image33.wmf"/><Relationship Id="rId30" Type="http://schemas.openxmlformats.org/officeDocument/2006/relationships/oleObject" Target="../embeddings/oleObject36.bin"/><Relationship Id="rId35" Type="http://schemas.openxmlformats.org/officeDocument/2006/relationships/image" Target="../media/image3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Lecture 15</a:t>
            </a:r>
            <a:br>
              <a:rPr lang="en-US" altLang="zh-TW" dirty="0" smtClean="0"/>
            </a:br>
            <a:r>
              <a:rPr lang="en-US" altLang="zh-TW" dirty="0" smtClean="0"/>
              <a:t>Second-order Circuits (3)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Hung-yi Lee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9987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4" y="1209674"/>
            <a:ext cx="3724275" cy="4424139"/>
          </a:xfrm>
          <a:prstGeom prst="rect">
            <a:avLst/>
          </a:prstGeom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43829"/>
              </p:ext>
            </p:extLst>
          </p:nvPr>
        </p:nvGraphicFramePr>
        <p:xfrm>
          <a:off x="6324599" y="4930775"/>
          <a:ext cx="436562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方程式" r:id="rId4" imgW="203040" imgH="164880" progId="Equation.3">
                  <p:embed/>
                </p:oleObj>
              </mc:Choice>
              <mc:Fallback>
                <p:oleObj name="方程式" r:id="rId4" imgW="20304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599" y="4930775"/>
                        <a:ext cx="436562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428110"/>
              </p:ext>
            </p:extLst>
          </p:nvPr>
        </p:nvGraphicFramePr>
        <p:xfrm>
          <a:off x="1909761" y="1657694"/>
          <a:ext cx="70802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name="方程式" r:id="rId6" imgW="330120" imgH="203040" progId="Equation.3">
                  <p:embed/>
                </p:oleObj>
              </mc:Choice>
              <mc:Fallback>
                <p:oleObj name="方程式" r:id="rId6" imgW="3301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9761" y="1657694"/>
                        <a:ext cx="708025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群組 14"/>
          <p:cNvGrpSpPr/>
          <p:nvPr/>
        </p:nvGrpSpPr>
        <p:grpSpPr>
          <a:xfrm>
            <a:off x="3395661" y="121667"/>
            <a:ext cx="4606925" cy="668337"/>
            <a:chOff x="3395661" y="179387"/>
            <a:chExt cx="4606925" cy="668337"/>
          </a:xfrm>
        </p:grpSpPr>
        <p:graphicFrame>
          <p:nvGraphicFramePr>
            <p:cNvPr id="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7739967"/>
                </p:ext>
              </p:extLst>
            </p:nvPr>
          </p:nvGraphicFramePr>
          <p:xfrm>
            <a:off x="5083173" y="179387"/>
            <a:ext cx="2919413" cy="668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89" name="方程式" r:id="rId8" imgW="1358640" imgH="355320" progId="Equation.3">
                    <p:embed/>
                  </p:oleObj>
                </mc:Choice>
                <mc:Fallback>
                  <p:oleObj name="方程式" r:id="rId8" imgW="135864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3173" y="179387"/>
                          <a:ext cx="2919413" cy="668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文字方塊 11"/>
            <p:cNvSpPr txBox="1"/>
            <p:nvPr/>
          </p:nvSpPr>
          <p:spPr>
            <a:xfrm>
              <a:off x="3395661" y="386059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smtClean="0"/>
                <a:t>First order:</a:t>
              </a:r>
              <a:endParaRPr lang="zh-TW" altLang="en-US" sz="2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1501773" y="5995763"/>
            <a:ext cx="6975476" cy="477838"/>
            <a:chOff x="1501773" y="5995763"/>
            <a:chExt cx="6975476" cy="477838"/>
          </a:xfrm>
        </p:grpSpPr>
        <p:graphicFrame>
          <p:nvGraphicFramePr>
            <p:cNvPr id="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4227675"/>
                </p:ext>
              </p:extLst>
            </p:nvPr>
          </p:nvGraphicFramePr>
          <p:xfrm>
            <a:off x="3395661" y="5995763"/>
            <a:ext cx="5081588" cy="477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90" name="方程式" r:id="rId10" imgW="2361960" imgH="253800" progId="Equation.3">
                    <p:embed/>
                  </p:oleObj>
                </mc:Choice>
                <mc:Fallback>
                  <p:oleObj name="方程式" r:id="rId10" imgW="236196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95661" y="5995763"/>
                          <a:ext cx="5081588" cy="4778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文字方塊 12"/>
            <p:cNvSpPr txBox="1"/>
            <p:nvPr/>
          </p:nvSpPr>
          <p:spPr>
            <a:xfrm>
              <a:off x="1501773" y="6003849"/>
              <a:ext cx="1893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smtClean="0"/>
                <a:t>Second order:</a:t>
              </a:r>
              <a:endParaRPr lang="zh-TW" altLang="en-US" sz="2400" dirty="0"/>
            </a:p>
          </p:txBody>
        </p:sp>
      </p:grpSp>
      <p:cxnSp>
        <p:nvCxnSpPr>
          <p:cNvPr id="17" name="直線單箭頭接點 16"/>
          <p:cNvCxnSpPr/>
          <p:nvPr/>
        </p:nvCxnSpPr>
        <p:spPr>
          <a:xfrm flipV="1">
            <a:off x="2781298" y="790004"/>
            <a:ext cx="2138363" cy="2631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 flipH="1">
            <a:off x="2781298" y="4343400"/>
            <a:ext cx="819152" cy="1652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0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1135422" y="1690689"/>
            <a:ext cx="5120556" cy="2318039"/>
            <a:chOff x="2260600" y="1838325"/>
            <a:chExt cx="5120556" cy="2318039"/>
          </a:xfrm>
        </p:grpSpPr>
        <p:pic>
          <p:nvPicPr>
            <p:cNvPr id="6" name="圖片 5"/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86025" y="2162175"/>
              <a:ext cx="4288848" cy="1994189"/>
            </a:xfrm>
            <a:prstGeom prst="rect">
              <a:avLst/>
            </a:prstGeom>
          </p:spPr>
        </p:pic>
        <p:graphicFrame>
          <p:nvGraphicFramePr>
            <p:cNvPr id="7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2970005"/>
                </p:ext>
              </p:extLst>
            </p:nvPr>
          </p:nvGraphicFramePr>
          <p:xfrm>
            <a:off x="2260600" y="3273389"/>
            <a:ext cx="736600" cy="334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86" name="方程式" r:id="rId4" imgW="342720" imgH="177480" progId="Equation.3">
                    <p:embed/>
                  </p:oleObj>
                </mc:Choice>
                <mc:Fallback>
                  <p:oleObj name="方程式" r:id="rId4" imgW="3427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0600" y="3273389"/>
                          <a:ext cx="736600" cy="3349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2569485"/>
                </p:ext>
              </p:extLst>
            </p:nvPr>
          </p:nvGraphicFramePr>
          <p:xfrm>
            <a:off x="2615045" y="2697670"/>
            <a:ext cx="327025" cy="334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87" name="方程式" r:id="rId6" imgW="152280" imgH="177480" progId="Equation.3">
                    <p:embed/>
                  </p:oleObj>
                </mc:Choice>
                <mc:Fallback>
                  <p:oleObj name="方程式" r:id="rId6" imgW="1522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15045" y="2697670"/>
                          <a:ext cx="327025" cy="334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5668237"/>
                </p:ext>
              </p:extLst>
            </p:nvPr>
          </p:nvGraphicFramePr>
          <p:xfrm>
            <a:off x="4584700" y="1838325"/>
            <a:ext cx="300038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88" name="方程式" r:id="rId8" imgW="139680" imgH="164880" progId="Equation.3">
                    <p:embed/>
                  </p:oleObj>
                </mc:Choice>
                <mc:Fallback>
                  <p:oleObj name="方程式" r:id="rId8" imgW="1396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4700" y="1838325"/>
                          <a:ext cx="300038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301972"/>
                </p:ext>
              </p:extLst>
            </p:nvPr>
          </p:nvGraphicFramePr>
          <p:xfrm>
            <a:off x="5956589" y="2877057"/>
            <a:ext cx="354013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89" name="方程式" r:id="rId10" imgW="164880" imgH="164880" progId="Equation.3">
                    <p:embed/>
                  </p:oleObj>
                </mc:Choice>
                <mc:Fallback>
                  <p:oleObj name="方程式" r:id="rId10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6589" y="2877057"/>
                          <a:ext cx="354013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338550"/>
                </p:ext>
              </p:extLst>
            </p:nvPr>
          </p:nvGraphicFramePr>
          <p:xfrm>
            <a:off x="6454056" y="3336203"/>
            <a:ext cx="927100" cy="334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90" name="方程式" r:id="rId12" imgW="431640" imgH="177480" progId="Equation.3">
                    <p:embed/>
                  </p:oleObj>
                </mc:Choice>
                <mc:Fallback>
                  <p:oleObj name="方程式" r:id="rId12" imgW="43164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54056" y="3336203"/>
                          <a:ext cx="927100" cy="334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2219662"/>
                </p:ext>
              </p:extLst>
            </p:nvPr>
          </p:nvGraphicFramePr>
          <p:xfrm>
            <a:off x="4298518" y="2365665"/>
            <a:ext cx="900112" cy="382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91" name="方程式" r:id="rId14" imgW="419040" imgH="203040" progId="Equation.3">
                    <p:embed/>
                  </p:oleObj>
                </mc:Choice>
                <mc:Fallback>
                  <p:oleObj name="方程式" r:id="rId14" imgW="41904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98518" y="2365665"/>
                          <a:ext cx="900112" cy="3825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Finally …</a:t>
            </a:r>
            <a:endParaRPr lang="zh-TW" altLang="en-US" dirty="0"/>
          </a:p>
        </p:txBody>
      </p:sp>
      <p:sp>
        <p:nvSpPr>
          <p:cNvPr id="13" name="十字形 12"/>
          <p:cNvSpPr/>
          <p:nvPr/>
        </p:nvSpPr>
        <p:spPr>
          <a:xfrm rot="2459056">
            <a:off x="4618411" y="2359142"/>
            <a:ext cx="1340891" cy="1304979"/>
          </a:xfrm>
          <a:prstGeom prst="plus">
            <a:avLst>
              <a:gd name="adj" fmla="val 3905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2" descr="http://images7.alphacoders.com/463/46387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123" y="2778910"/>
            <a:ext cx="6453518" cy="363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46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Reference – Not related to </a:t>
            </a:r>
            <a:r>
              <a:rPr lang="en-US" altLang="zh-TW" dirty="0" err="1" smtClean="0"/>
              <a:t>Misaka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err="1"/>
              <a:t>PowerLabs</a:t>
            </a:r>
            <a:r>
              <a:rPr lang="en-US" altLang="zh-TW" b="1" dirty="0"/>
              <a:t> Rail Gun Research!</a:t>
            </a:r>
          </a:p>
          <a:p>
            <a:pPr lvl="1"/>
            <a:r>
              <a:rPr lang="en-US" altLang="zh-TW" sz="2800" dirty="0" smtClean="0"/>
              <a:t>http</a:t>
            </a:r>
            <a:r>
              <a:rPr lang="en-US" altLang="zh-TW" sz="2800" dirty="0"/>
              <a:t>://</a:t>
            </a:r>
            <a:r>
              <a:rPr lang="en-US" altLang="zh-TW" sz="2800" dirty="0" smtClean="0"/>
              <a:t>www.powerlabs.org/railgun.htm</a:t>
            </a:r>
          </a:p>
          <a:p>
            <a:r>
              <a:rPr lang="en-US" altLang="zh-TW" b="1" dirty="0"/>
              <a:t>Principles of Electric Circuits: Part 2</a:t>
            </a:r>
          </a:p>
          <a:p>
            <a:pPr lvl="1"/>
            <a:r>
              <a:rPr lang="en-US" altLang="zh-TW" sz="2800" dirty="0" smtClean="0"/>
              <a:t>https</a:t>
            </a:r>
            <a:r>
              <a:rPr lang="en-US" altLang="zh-TW" sz="2800" dirty="0"/>
              <a:t>://www.youtube.com/watch?v=ZeWfZP5D8Dw</a:t>
            </a:r>
            <a:endParaRPr lang="zh-TW" altLang="en-US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778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 - </a:t>
            </a:r>
            <a:r>
              <a:rPr lang="en-US" altLang="zh-TW" dirty="0" smtClean="0"/>
              <a:t>Related </a:t>
            </a:r>
            <a:r>
              <a:rPr lang="en-US" altLang="zh-TW" dirty="0"/>
              <a:t>to </a:t>
            </a:r>
            <a:r>
              <a:rPr lang="en-US" altLang="zh-TW" dirty="0" err="1"/>
              <a:t>Misaka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141845"/>
          </a:xfrm>
        </p:spPr>
        <p:txBody>
          <a:bodyPr>
            <a:normAutofit/>
          </a:bodyPr>
          <a:lstStyle/>
          <a:p>
            <a:r>
              <a:rPr lang="zh-TW" altLang="en-US" dirty="0"/>
              <a:t>科漫人</a:t>
            </a:r>
            <a:r>
              <a:rPr lang="en-US" altLang="zh-TW" dirty="0"/>
              <a:t>-</a:t>
            </a:r>
            <a:r>
              <a:rPr lang="zh-TW" altLang="en-US" dirty="0"/>
              <a:t>超電磁砲科學嗎</a:t>
            </a:r>
            <a:r>
              <a:rPr lang="en-US" altLang="zh-TW" dirty="0"/>
              <a:t>?</a:t>
            </a:r>
          </a:p>
          <a:p>
            <a:pPr lvl="1"/>
            <a:r>
              <a:rPr lang="en-US" altLang="zh-TW" dirty="0"/>
              <a:t>http://home.gamer.com.tw/creationDetail.php?sn=1199686</a:t>
            </a:r>
          </a:p>
          <a:p>
            <a:r>
              <a:rPr lang="zh-TW" altLang="en-US" dirty="0"/>
              <a:t>空想科學中的超電磁砲（</a:t>
            </a:r>
            <a:r>
              <a:rPr lang="en-US" altLang="zh-TW" dirty="0"/>
              <a:t>RAILGUN</a:t>
            </a:r>
            <a:r>
              <a:rPr lang="zh-TW" altLang="en-US" dirty="0"/>
              <a:t>）探討</a:t>
            </a:r>
            <a:endParaRPr lang="en-US" altLang="zh-TW" dirty="0"/>
          </a:p>
          <a:p>
            <a:pPr lvl="1"/>
            <a:r>
              <a:rPr lang="en-US" altLang="zh-TW" dirty="0"/>
              <a:t>http://</a:t>
            </a:r>
            <a:r>
              <a:rPr lang="en-US" altLang="zh-TW" dirty="0" smtClean="0"/>
              <a:t>www.shs.edu.tw/works/essay/2011/11/2011110217484365.pdf</a:t>
            </a:r>
          </a:p>
          <a:p>
            <a:r>
              <a:rPr lang="zh-TW" altLang="en-US" dirty="0" smtClean="0"/>
              <a:t>日本技術宅自製電磁炮</a:t>
            </a:r>
            <a:endParaRPr lang="en-US" altLang="zh-TW" dirty="0"/>
          </a:p>
          <a:p>
            <a:pPr lvl="1"/>
            <a:r>
              <a:rPr lang="en-US" altLang="zh-TW" dirty="0"/>
              <a:t>https://</a:t>
            </a:r>
            <a:r>
              <a:rPr lang="en-US" altLang="zh-TW" dirty="0" smtClean="0"/>
              <a:t>www.youtube.com/watch?v=Ab1qDnWog-8</a:t>
            </a:r>
          </a:p>
          <a:p>
            <a:pPr lvl="1"/>
            <a:r>
              <a:rPr lang="zh-TW" altLang="en-US" dirty="0" smtClean="0"/>
              <a:t>背景音樂支援</a:t>
            </a:r>
            <a:endParaRPr lang="en-US" altLang="zh-TW" dirty="0" smtClean="0"/>
          </a:p>
          <a:p>
            <a:pPr lvl="2"/>
            <a:r>
              <a:rPr lang="en-US" altLang="zh-TW" sz="2400" dirty="0"/>
              <a:t>https://</a:t>
            </a:r>
            <a:r>
              <a:rPr lang="en-US" altLang="zh-TW" sz="2400" dirty="0" smtClean="0"/>
              <a:t>www.youtube.com/watch?v=DtLp1ffvcyU</a:t>
            </a:r>
          </a:p>
          <a:p>
            <a:pPr lvl="2"/>
            <a:r>
              <a:rPr lang="en-US" altLang="zh-TW" sz="2400" dirty="0"/>
              <a:t>https://</a:t>
            </a:r>
            <a:r>
              <a:rPr lang="en-US" altLang="zh-TW" sz="2400" dirty="0" smtClean="0"/>
              <a:t>www.youtube.com/watch?v=9cYdjkq0rtI</a:t>
            </a:r>
          </a:p>
        </p:txBody>
      </p:sp>
    </p:spTree>
    <p:extLst>
      <p:ext uri="{BB962C8B-B14F-4D97-AF65-F5344CB8AC3E}">
        <p14:creationId xmlns:p14="http://schemas.microsoft.com/office/powerpoint/2010/main" val="92425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Appendix: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Automobile Ignition System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286000" y="60649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 smtClean="0"/>
              <a:t>http://www.me.utexas.edu/~longoria/me383Q/notes/4_Rizzoni_Ex_5.17_ignition_circuit.pdf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629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11" y="3021012"/>
            <a:ext cx="6361304" cy="318928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Automobile Ignition System</a:t>
            </a:r>
            <a:endParaRPr lang="zh-TW" altLang="en-US" dirty="0"/>
          </a:p>
        </p:txBody>
      </p:sp>
      <p:pic>
        <p:nvPicPr>
          <p:cNvPr id="1026" name="Picture 2" descr="http://i.imgur.com/DG17Hw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69516" y="1827213"/>
            <a:ext cx="2645834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55600" y="4153991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12V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775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Automobile Ignition System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69" y="2403611"/>
            <a:ext cx="6492486" cy="347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39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Appendix: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Airbag Igniter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6830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99" y="1082276"/>
            <a:ext cx="7697202" cy="472535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172200" y="5942567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 smtClean="0"/>
              <a:t>Dorf</a:t>
            </a:r>
            <a:r>
              <a:rPr lang="en-US" altLang="zh-TW" dirty="0" smtClean="0"/>
              <a:t> P1271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353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75" y="1201293"/>
            <a:ext cx="8764035" cy="411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90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034" y="1443072"/>
            <a:ext cx="4638675" cy="42100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69" y="1443072"/>
            <a:ext cx="1960272" cy="40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Appendix:</a:t>
            </a:r>
            <a:br>
              <a:rPr lang="en-US" altLang="zh-TW" dirty="0" smtClean="0"/>
            </a:br>
            <a:r>
              <a:rPr lang="en-US" altLang="zh-TW" dirty="0" smtClean="0"/>
              <a:t>Heart Pacemaker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146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5771" y="648461"/>
            <a:ext cx="78867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42" y="546212"/>
            <a:ext cx="8091957" cy="233631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79" y="3135977"/>
            <a:ext cx="8092574" cy="321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92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Appendix: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err="1"/>
              <a:t>Misaka</a:t>
            </a:r>
            <a:r>
              <a:rPr lang="en-US" altLang="zh-TW" dirty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9108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9.blog.xuite.net/9/2/e/a/25461538/blog_2428296/txt/44606003/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027907"/>
            <a:ext cx="805180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http://truth.bahamut.com.tw/s01/201012/ee50661a98c37db0a5f284718adf2e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1602212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0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026" name="Picture 2" descr="http://www.twwiki.com/uploads/wiki/5c/24/462103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1150361"/>
            <a:ext cx="7372350" cy="502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712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wwiki.com/uploads/wiki/5c/24/462103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8966667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twwiki.com/uploads/wiki/5c/24/462103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" y="3708400"/>
            <a:ext cx="8861624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8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Rail gun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Transforming </a:t>
            </a:r>
            <a:r>
              <a:rPr lang="en-US" altLang="zh-TW" dirty="0"/>
              <a:t>electric energy into kinetic energy</a:t>
            </a:r>
            <a:endParaRPr lang="zh-TW" altLang="en-US" dirty="0"/>
          </a:p>
        </p:txBody>
      </p:sp>
      <p:pic>
        <p:nvPicPr>
          <p:cNvPr id="4" name="Picture 2" descr="http://i.imgur.com/ngrKcw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56" y="2615997"/>
            <a:ext cx="6570491" cy="369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88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 – </a:t>
            </a:r>
            <a:r>
              <a:rPr lang="en-US" altLang="zh-TW" dirty="0" err="1"/>
              <a:t>Misaka</a:t>
            </a:r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4" name="To Aru Kagaku no Railgun - What happens when you poke Misaka Mikoto - YouTube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056" y="192087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330701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Demo – U.S. Navy</a:t>
            </a:r>
            <a:endParaRPr lang="zh-TW" altLang="en-US" dirty="0"/>
          </a:p>
        </p:txBody>
      </p:sp>
      <p:pic>
        <p:nvPicPr>
          <p:cNvPr id="5" name="電磁炮威力驚人　史上最強 - YouTube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31699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Lorentz </a:t>
            </a:r>
            <a:r>
              <a:rPr lang="en-US" altLang="zh-TW" dirty="0" smtClean="0"/>
              <a:t>force</a:t>
            </a:r>
            <a:endParaRPr lang="zh-TW" altLang="en-US" dirty="0"/>
          </a:p>
        </p:txBody>
      </p:sp>
      <p:pic>
        <p:nvPicPr>
          <p:cNvPr id="2052" name="Picture 4" descr="Vpyth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929954"/>
            <a:ext cx="5583062" cy="34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upload.wikimedia.org/wikipedia/commons/thumb/6/6a/Regla_mano_derecha_Laplace.svg/363px-Regla_mano_derecha_Laplac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45" y="604391"/>
            <a:ext cx="3457575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037307" y="4026095"/>
            <a:ext cx="194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Red: current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6037307" y="4487760"/>
            <a:ext cx="2788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Blue: Magnetic Field </a:t>
            </a:r>
            <a:endParaRPr lang="zh-TW" altLang="en-US" sz="24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037307" y="4949425"/>
            <a:ext cx="194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While: Force </a:t>
            </a:r>
            <a:endParaRPr lang="zh-TW" altLang="en-US" sz="2400" dirty="0"/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810918"/>
              </p:ext>
            </p:extLst>
          </p:nvPr>
        </p:nvGraphicFramePr>
        <p:xfrm>
          <a:off x="1417668" y="5575131"/>
          <a:ext cx="1652296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方程式" r:id="rId6" imgW="571320" imgH="164880" progId="Equation.3">
                  <p:embed/>
                </p:oleObj>
              </mc:Choice>
              <mc:Fallback>
                <p:oleObj name="方程式" r:id="rId6" imgW="57132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7668" y="5575131"/>
                        <a:ext cx="1652296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 descr="http://i58.photobucket.com/albums/g242/hazelinventado/moe122041sampl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574" y="2232699"/>
            <a:ext cx="2737246" cy="399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8324827" y="5035718"/>
            <a:ext cx="381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dirty="0" smtClean="0">
                <a:solidFill>
                  <a:srgbClr val="FF0000"/>
                </a:solidFill>
              </a:rPr>
              <a:t>?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3244204" y="5688585"/>
            <a:ext cx="1210504" cy="310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768135"/>
              </p:ext>
            </p:extLst>
          </p:nvPr>
        </p:nvGraphicFramePr>
        <p:xfrm>
          <a:off x="4586390" y="5500518"/>
          <a:ext cx="117475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方程式" r:id="rId9" imgW="406080" imgH="190440" progId="Equation.3">
                  <p:embed/>
                </p:oleObj>
              </mc:Choice>
              <mc:Fallback>
                <p:oleObj name="方程式" r:id="rId9" imgW="40608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6390" y="5500518"/>
                        <a:ext cx="117475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87199"/>
              </p:ext>
            </p:extLst>
          </p:nvPr>
        </p:nvGraphicFramePr>
        <p:xfrm>
          <a:off x="3276575" y="5946246"/>
          <a:ext cx="10652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方程式" r:id="rId11" imgW="368280" imgH="164880" progId="Equation.3">
                  <p:embed/>
                </p:oleObj>
              </mc:Choice>
              <mc:Fallback>
                <p:oleObj name="方程式" r:id="rId11" imgW="368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575" y="5946246"/>
                        <a:ext cx="10652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127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47" y="1505046"/>
            <a:ext cx="4133850" cy="1905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Store Energy in Capacitor</a:t>
            </a:r>
            <a:endParaRPr lang="zh-TW" altLang="en-US" dirty="0"/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030350"/>
              </p:ext>
            </p:extLst>
          </p:nvPr>
        </p:nvGraphicFramePr>
        <p:xfrm>
          <a:off x="5262340" y="4114943"/>
          <a:ext cx="19653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7" name="方程式" r:id="rId4" imgW="914400" imgH="241200" progId="Equation.3">
                  <p:embed/>
                </p:oleObj>
              </mc:Choice>
              <mc:Fallback>
                <p:oleObj name="方程式" r:id="rId4" imgW="914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340" y="4114943"/>
                        <a:ext cx="1965325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009727"/>
              </p:ext>
            </p:extLst>
          </p:nvPr>
        </p:nvGraphicFramePr>
        <p:xfrm>
          <a:off x="4968876" y="4724325"/>
          <a:ext cx="1611312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8" name="方程式" r:id="rId6" imgW="749160" imgH="419040" progId="Equation.3">
                  <p:embed/>
                </p:oleObj>
              </mc:Choice>
              <mc:Fallback>
                <p:oleObj name="方程式" r:id="rId6" imgW="7491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76" y="4724325"/>
                        <a:ext cx="1611312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713385"/>
              </p:ext>
            </p:extLst>
          </p:nvPr>
        </p:nvGraphicFramePr>
        <p:xfrm>
          <a:off x="6762797" y="4968509"/>
          <a:ext cx="215741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9" name="方程式" r:id="rId8" imgW="1002960" imgH="203040" progId="Equation.3">
                  <p:embed/>
                </p:oleObj>
              </mc:Choice>
              <mc:Fallback>
                <p:oleObj name="方程式" r:id="rId8" imgW="10029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97" y="4968509"/>
                        <a:ext cx="2157412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 descr="http://files.abovetopsecret.com/images/member/36f90d003e6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51" y="3533953"/>
            <a:ext cx="3456283" cy="251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925288" y="6050560"/>
            <a:ext cx="3940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latin typeface="Trebuchet MS" panose="020B0603020202020204" pitchFamily="34" charset="0"/>
              </a:rPr>
              <a:t>Rail gun capacitor banks constructed at a General Atomics facility in San Diego</a:t>
            </a:r>
            <a:endParaRPr lang="zh-TW" altLang="en-US" sz="1600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874197" y="3583838"/>
            <a:ext cx="161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Fire at t=0</a:t>
            </a:r>
            <a:endParaRPr lang="zh-TW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6520656" y="1670470"/>
            <a:ext cx="1365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rgbClr val="0000FF"/>
                </a:solidFill>
              </a:rPr>
              <a:t>projectile</a:t>
            </a:r>
          </a:p>
        </p:txBody>
      </p:sp>
      <p:sp>
        <p:nvSpPr>
          <p:cNvPr id="20" name="向右箭號 19"/>
          <p:cNvSpPr/>
          <p:nvPr/>
        </p:nvSpPr>
        <p:spPr>
          <a:xfrm>
            <a:off x="4740854" y="2297472"/>
            <a:ext cx="1210504" cy="310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212657"/>
              </p:ext>
            </p:extLst>
          </p:nvPr>
        </p:nvGraphicFramePr>
        <p:xfrm>
          <a:off x="1863409" y="2566790"/>
          <a:ext cx="109220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0" name="方程式" r:id="rId11" imgW="507960" imgH="203040" progId="Equation.3">
                  <p:embed/>
                </p:oleObj>
              </mc:Choice>
              <mc:Fallback>
                <p:oleObj name="方程式" r:id="rId11" imgW="5079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3409" y="2566790"/>
                        <a:ext cx="1092200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878141"/>
              </p:ext>
            </p:extLst>
          </p:nvPr>
        </p:nvGraphicFramePr>
        <p:xfrm>
          <a:off x="6520656" y="2663787"/>
          <a:ext cx="89852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1" name="方程式" r:id="rId13" imgW="419040" imgH="177480" progId="Equation.3">
                  <p:embed/>
                </p:oleObj>
              </mc:Choice>
              <mc:Fallback>
                <p:oleObj name="方程式" r:id="rId13" imgW="4190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0656" y="2663787"/>
                        <a:ext cx="89852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40340"/>
              </p:ext>
            </p:extLst>
          </p:nvPr>
        </p:nvGraphicFramePr>
        <p:xfrm>
          <a:off x="5303090" y="5514870"/>
          <a:ext cx="2919413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2" name="方程式" r:id="rId15" imgW="1358640" imgH="355320" progId="Equation.3">
                  <p:embed/>
                </p:oleObj>
              </mc:Choice>
              <mc:Fallback>
                <p:oleObj name="方程式" r:id="rId15" imgW="135864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090" y="5514870"/>
                        <a:ext cx="2919413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060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Second Order Circuit</a:t>
            </a:r>
            <a:endParaRPr lang="zh-TW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4037012" y="1747839"/>
            <a:ext cx="4288848" cy="2318039"/>
            <a:chOff x="2486025" y="1838325"/>
            <a:chExt cx="4288848" cy="2318039"/>
          </a:xfrm>
        </p:grpSpPr>
        <p:pic>
          <p:nvPicPr>
            <p:cNvPr id="4" name="圖片 3"/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86025" y="2162175"/>
              <a:ext cx="4288848" cy="1994189"/>
            </a:xfrm>
            <a:prstGeom prst="rect">
              <a:avLst/>
            </a:prstGeom>
          </p:spPr>
        </p:pic>
        <p:graphicFrame>
          <p:nvGraphicFramePr>
            <p:cNvPr id="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2710794"/>
                </p:ext>
              </p:extLst>
            </p:nvPr>
          </p:nvGraphicFramePr>
          <p:xfrm>
            <a:off x="2615045" y="2697670"/>
            <a:ext cx="327025" cy="334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5" name="方程式" r:id="rId4" imgW="152280" imgH="177480" progId="Equation.3">
                    <p:embed/>
                  </p:oleObj>
                </mc:Choice>
                <mc:Fallback>
                  <p:oleObj name="方程式" r:id="rId4" imgW="1522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15045" y="2697670"/>
                          <a:ext cx="327025" cy="334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0373218"/>
                </p:ext>
              </p:extLst>
            </p:nvPr>
          </p:nvGraphicFramePr>
          <p:xfrm>
            <a:off x="4584700" y="1838325"/>
            <a:ext cx="300038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6" name="方程式" r:id="rId6" imgW="139680" imgH="164880" progId="Equation.3">
                    <p:embed/>
                  </p:oleObj>
                </mc:Choice>
                <mc:Fallback>
                  <p:oleObj name="方程式" r:id="rId6" imgW="1396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4700" y="1838325"/>
                          <a:ext cx="300038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3550175"/>
                </p:ext>
              </p:extLst>
            </p:nvPr>
          </p:nvGraphicFramePr>
          <p:xfrm>
            <a:off x="5956589" y="2877057"/>
            <a:ext cx="354013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7" name="方程式" r:id="rId8" imgW="164880" imgH="164880" progId="Equation.3">
                    <p:embed/>
                  </p:oleObj>
                </mc:Choice>
                <mc:Fallback>
                  <p:oleObj name="方程式" r:id="rId8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6589" y="2877057"/>
                          <a:ext cx="354013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7557054"/>
                </p:ext>
              </p:extLst>
            </p:nvPr>
          </p:nvGraphicFramePr>
          <p:xfrm>
            <a:off x="4310425" y="2389190"/>
            <a:ext cx="873125" cy="334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8" name="方程式" r:id="rId10" imgW="406080" imgH="177480" progId="Equation.3">
                    <p:embed/>
                  </p:oleObj>
                </mc:Choice>
                <mc:Fallback>
                  <p:oleObj name="方程式" r:id="rId10" imgW="4060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425" y="2389190"/>
                          <a:ext cx="873125" cy="334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226091"/>
              </p:ext>
            </p:extLst>
          </p:nvPr>
        </p:nvGraphicFramePr>
        <p:xfrm>
          <a:off x="3696999" y="4480156"/>
          <a:ext cx="2484437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9" name="方程式" r:id="rId12" imgW="1155600" imgH="393480" progId="Equation.3">
                  <p:embed/>
                </p:oleObj>
              </mc:Choice>
              <mc:Fallback>
                <p:oleObj name="方程式" r:id="rId12" imgW="1155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6999" y="4480156"/>
                        <a:ext cx="2484437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504925"/>
              </p:ext>
            </p:extLst>
          </p:nvPr>
        </p:nvGraphicFramePr>
        <p:xfrm>
          <a:off x="887123" y="2006647"/>
          <a:ext cx="19653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0" name="方程式" r:id="rId14" imgW="914400" imgH="241200" progId="Equation.3">
                  <p:embed/>
                </p:oleObj>
              </mc:Choice>
              <mc:Fallback>
                <p:oleObj name="方程式" r:id="rId14" imgW="914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123" y="2006647"/>
                        <a:ext cx="1965325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443475"/>
              </p:ext>
            </p:extLst>
          </p:nvPr>
        </p:nvGraphicFramePr>
        <p:xfrm>
          <a:off x="1296699" y="5471791"/>
          <a:ext cx="346710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1" name="方程式" r:id="rId16" imgW="1612800" imgH="507960" progId="Equation.3">
                  <p:embed/>
                </p:oleObj>
              </mc:Choice>
              <mc:Fallback>
                <p:oleObj name="方程式" r:id="rId16" imgW="1612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6699" y="5471791"/>
                        <a:ext cx="3467100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956596"/>
              </p:ext>
            </p:extLst>
          </p:nvPr>
        </p:nvGraphicFramePr>
        <p:xfrm>
          <a:off x="4946650" y="5828552"/>
          <a:ext cx="297815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2" name="方程式" r:id="rId18" imgW="1384200" imgH="203040" progId="Equation.3">
                  <p:embed/>
                </p:oleObj>
              </mc:Choice>
              <mc:Fallback>
                <p:oleObj name="方程式" r:id="rId18" imgW="1384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650" y="5828552"/>
                        <a:ext cx="2978150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595655"/>
              </p:ext>
            </p:extLst>
          </p:nvPr>
        </p:nvGraphicFramePr>
        <p:xfrm>
          <a:off x="3490912" y="3182903"/>
          <a:ext cx="109220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3" name="方程式" r:id="rId20" imgW="507960" imgH="203040" progId="Equation.3">
                  <p:embed/>
                </p:oleObj>
              </mc:Choice>
              <mc:Fallback>
                <p:oleObj name="方程式" r:id="rId20" imgW="5079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0912" y="3182903"/>
                        <a:ext cx="1092200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475104"/>
              </p:ext>
            </p:extLst>
          </p:nvPr>
        </p:nvGraphicFramePr>
        <p:xfrm>
          <a:off x="8114074" y="3223338"/>
          <a:ext cx="89852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4" name="方程式" r:id="rId22" imgW="419040" imgH="177480" progId="Equation.3">
                  <p:embed/>
                </p:oleObj>
              </mc:Choice>
              <mc:Fallback>
                <p:oleObj name="方程式" r:id="rId22" imgW="4190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4074" y="3223338"/>
                        <a:ext cx="89852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969443"/>
              </p:ext>
            </p:extLst>
          </p:nvPr>
        </p:nvGraphicFramePr>
        <p:xfrm>
          <a:off x="873268" y="2517416"/>
          <a:ext cx="139065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5" name="方程式" r:id="rId24" imgW="647640" imgH="228600" progId="Equation.3">
                  <p:embed/>
                </p:oleObj>
              </mc:Choice>
              <mc:Fallback>
                <p:oleObj name="方程式" r:id="rId24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268" y="2517416"/>
                        <a:ext cx="1390650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173217"/>
              </p:ext>
            </p:extLst>
          </p:nvPr>
        </p:nvGraphicFramePr>
        <p:xfrm>
          <a:off x="887123" y="3628044"/>
          <a:ext cx="2513013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6" name="方程式" r:id="rId26" imgW="1168200" imgH="228600" progId="Equation.3">
                  <p:embed/>
                </p:oleObj>
              </mc:Choice>
              <mc:Fallback>
                <p:oleObj name="方程式" r:id="rId26" imgW="1168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123" y="3628044"/>
                        <a:ext cx="2513013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555455"/>
              </p:ext>
            </p:extLst>
          </p:nvPr>
        </p:nvGraphicFramePr>
        <p:xfrm>
          <a:off x="834591" y="3064974"/>
          <a:ext cx="193675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7" name="方程式" r:id="rId28" imgW="901440" imgH="228600" progId="Equation.3">
                  <p:embed/>
                </p:oleObj>
              </mc:Choice>
              <mc:Fallback>
                <p:oleObj name="方程式" r:id="rId28" imgW="901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591" y="3064974"/>
                        <a:ext cx="1936750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05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Second Order Circuit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4037012" y="1747839"/>
            <a:ext cx="4288848" cy="2318039"/>
            <a:chOff x="2486025" y="1838325"/>
            <a:chExt cx="4288848" cy="2318039"/>
          </a:xfrm>
        </p:grpSpPr>
        <p:pic>
          <p:nvPicPr>
            <p:cNvPr id="5" name="圖片 4"/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486025" y="2162175"/>
              <a:ext cx="4288848" cy="1994189"/>
            </a:xfrm>
            <a:prstGeom prst="rect">
              <a:avLst/>
            </a:prstGeom>
          </p:spPr>
        </p:pic>
        <p:graphicFrame>
          <p:nvGraphicFramePr>
            <p:cNvPr id="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4293027"/>
                </p:ext>
              </p:extLst>
            </p:nvPr>
          </p:nvGraphicFramePr>
          <p:xfrm>
            <a:off x="2615045" y="2697670"/>
            <a:ext cx="327025" cy="334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2" name="方程式" r:id="rId4" imgW="152280" imgH="177480" progId="Equation.3">
                    <p:embed/>
                  </p:oleObj>
                </mc:Choice>
                <mc:Fallback>
                  <p:oleObj name="方程式" r:id="rId4" imgW="1522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15045" y="2697670"/>
                          <a:ext cx="327025" cy="334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0122009"/>
                </p:ext>
              </p:extLst>
            </p:nvPr>
          </p:nvGraphicFramePr>
          <p:xfrm>
            <a:off x="4584700" y="1838325"/>
            <a:ext cx="300038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3" name="方程式" r:id="rId6" imgW="139680" imgH="164880" progId="Equation.3">
                    <p:embed/>
                  </p:oleObj>
                </mc:Choice>
                <mc:Fallback>
                  <p:oleObj name="方程式" r:id="rId6" imgW="1396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4700" y="1838325"/>
                          <a:ext cx="300038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1235175"/>
                </p:ext>
              </p:extLst>
            </p:nvPr>
          </p:nvGraphicFramePr>
          <p:xfrm>
            <a:off x="5956589" y="2877057"/>
            <a:ext cx="354013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4" name="方程式" r:id="rId8" imgW="164880" imgH="164880" progId="Equation.3">
                    <p:embed/>
                  </p:oleObj>
                </mc:Choice>
                <mc:Fallback>
                  <p:oleObj name="方程式" r:id="rId8" imgW="16488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56589" y="2877057"/>
                          <a:ext cx="354013" cy="311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2603189"/>
                </p:ext>
              </p:extLst>
            </p:nvPr>
          </p:nvGraphicFramePr>
          <p:xfrm>
            <a:off x="4310425" y="2389190"/>
            <a:ext cx="873125" cy="334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5" name="方程式" r:id="rId10" imgW="406080" imgH="177480" progId="Equation.3">
                    <p:embed/>
                  </p:oleObj>
                </mc:Choice>
                <mc:Fallback>
                  <p:oleObj name="方程式" r:id="rId10" imgW="4060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425" y="2389190"/>
                          <a:ext cx="873125" cy="3349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437450"/>
              </p:ext>
            </p:extLst>
          </p:nvPr>
        </p:nvGraphicFramePr>
        <p:xfrm>
          <a:off x="887123" y="2006647"/>
          <a:ext cx="1965325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方程式" r:id="rId12" imgW="914400" imgH="241200" progId="Equation.3">
                  <p:embed/>
                </p:oleObj>
              </mc:Choice>
              <mc:Fallback>
                <p:oleObj name="方程式" r:id="rId12" imgW="914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123" y="2006647"/>
                        <a:ext cx="1965325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063561"/>
              </p:ext>
            </p:extLst>
          </p:nvPr>
        </p:nvGraphicFramePr>
        <p:xfrm>
          <a:off x="3490912" y="3182903"/>
          <a:ext cx="109220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7" name="方程式" r:id="rId14" imgW="507960" imgH="203040" progId="Equation.3">
                  <p:embed/>
                </p:oleObj>
              </mc:Choice>
              <mc:Fallback>
                <p:oleObj name="方程式" r:id="rId14" imgW="5079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0912" y="3182903"/>
                        <a:ext cx="1092200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162340"/>
              </p:ext>
            </p:extLst>
          </p:nvPr>
        </p:nvGraphicFramePr>
        <p:xfrm>
          <a:off x="8114074" y="3223338"/>
          <a:ext cx="89852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8" name="方程式" r:id="rId16" imgW="419040" imgH="177480" progId="Equation.3">
                  <p:embed/>
                </p:oleObj>
              </mc:Choice>
              <mc:Fallback>
                <p:oleObj name="方程式" r:id="rId16" imgW="4190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4074" y="3223338"/>
                        <a:ext cx="89852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282110"/>
              </p:ext>
            </p:extLst>
          </p:nvPr>
        </p:nvGraphicFramePr>
        <p:xfrm>
          <a:off x="873268" y="2517416"/>
          <a:ext cx="139065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9" name="方程式" r:id="rId18" imgW="647640" imgH="228600" progId="Equation.3">
                  <p:embed/>
                </p:oleObj>
              </mc:Choice>
              <mc:Fallback>
                <p:oleObj name="方程式" r:id="rId18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268" y="2517416"/>
                        <a:ext cx="1390650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394517"/>
              </p:ext>
            </p:extLst>
          </p:nvPr>
        </p:nvGraphicFramePr>
        <p:xfrm>
          <a:off x="887123" y="3628044"/>
          <a:ext cx="2513013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0" name="方程式" r:id="rId20" imgW="1168200" imgH="228600" progId="Equation.3">
                  <p:embed/>
                </p:oleObj>
              </mc:Choice>
              <mc:Fallback>
                <p:oleObj name="方程式" r:id="rId20" imgW="1168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123" y="3628044"/>
                        <a:ext cx="2513013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206245"/>
              </p:ext>
            </p:extLst>
          </p:nvPr>
        </p:nvGraphicFramePr>
        <p:xfrm>
          <a:off x="834591" y="3064974"/>
          <a:ext cx="193675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1" name="方程式" r:id="rId22" imgW="901440" imgH="228600" progId="Equation.3">
                  <p:embed/>
                </p:oleObj>
              </mc:Choice>
              <mc:Fallback>
                <p:oleObj name="方程式" r:id="rId22" imgW="901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591" y="3064974"/>
                        <a:ext cx="1936750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8759513"/>
              </p:ext>
            </p:extLst>
          </p:nvPr>
        </p:nvGraphicFramePr>
        <p:xfrm>
          <a:off x="4823619" y="4029656"/>
          <a:ext cx="3224212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2" name="方程式" r:id="rId24" imgW="1498320" imgH="203040" progId="Equation.3">
                  <p:embed/>
                </p:oleObj>
              </mc:Choice>
              <mc:Fallback>
                <p:oleObj name="方程式" r:id="rId24" imgW="1498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3619" y="4029656"/>
                        <a:ext cx="3224212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771293"/>
              </p:ext>
            </p:extLst>
          </p:nvPr>
        </p:nvGraphicFramePr>
        <p:xfrm>
          <a:off x="3239726" y="4475635"/>
          <a:ext cx="177482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3" name="方程式" r:id="rId26" imgW="825480" imgH="228600" progId="Equation.3">
                  <p:embed/>
                </p:oleObj>
              </mc:Choice>
              <mc:Fallback>
                <p:oleObj name="方程式" r:id="rId26" imgW="825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9726" y="4475635"/>
                        <a:ext cx="1774825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04238"/>
              </p:ext>
            </p:extLst>
          </p:nvPr>
        </p:nvGraphicFramePr>
        <p:xfrm>
          <a:off x="1451480" y="4524054"/>
          <a:ext cx="1584325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4" name="方程式" r:id="rId28" imgW="736560" imgH="177480" progId="Equation.3">
                  <p:embed/>
                </p:oleObj>
              </mc:Choice>
              <mc:Fallback>
                <p:oleObj name="方程式" r:id="rId28" imgW="7365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1480" y="4524054"/>
                        <a:ext cx="1584325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629163"/>
              </p:ext>
            </p:extLst>
          </p:nvPr>
        </p:nvGraphicFramePr>
        <p:xfrm>
          <a:off x="1451480" y="5019226"/>
          <a:ext cx="41783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5" name="方程式" r:id="rId30" imgW="1942920" imgH="241200" progId="Equation.3">
                  <p:embed/>
                </p:oleObj>
              </mc:Choice>
              <mc:Fallback>
                <p:oleObj name="方程式" r:id="rId30" imgW="19429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1480" y="5019226"/>
                        <a:ext cx="41783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1959664"/>
              </p:ext>
            </p:extLst>
          </p:nvPr>
        </p:nvGraphicFramePr>
        <p:xfrm>
          <a:off x="6288881" y="5066851"/>
          <a:ext cx="1036638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方程式" r:id="rId32" imgW="482400" imgH="215640" progId="Equation.3">
                  <p:embed/>
                </p:oleObj>
              </mc:Choice>
              <mc:Fallback>
                <p:oleObj name="方程式" r:id="rId32" imgW="482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8881" y="5066851"/>
                        <a:ext cx="1036638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343990"/>
              </p:ext>
            </p:extLst>
          </p:nvPr>
        </p:nvGraphicFramePr>
        <p:xfrm>
          <a:off x="1460643" y="5586630"/>
          <a:ext cx="2649538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7" name="方程式" r:id="rId34" imgW="1231560" imgH="241200" progId="Equation.3">
                  <p:embed/>
                </p:oleObj>
              </mc:Choice>
              <mc:Fallback>
                <p:oleObj name="方程式" r:id="rId34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643" y="5586630"/>
                        <a:ext cx="2649538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247326"/>
              </p:ext>
            </p:extLst>
          </p:nvPr>
        </p:nvGraphicFramePr>
        <p:xfrm>
          <a:off x="4823619" y="5587006"/>
          <a:ext cx="27051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8" name="方程式" r:id="rId36" imgW="1257120" imgH="241200" progId="Equation.3">
                  <p:embed/>
                </p:oleObj>
              </mc:Choice>
              <mc:Fallback>
                <p:oleObj name="方程式" r:id="rId36" imgW="1257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3619" y="5587006"/>
                        <a:ext cx="27051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667474"/>
              </p:ext>
            </p:extLst>
          </p:nvPr>
        </p:nvGraphicFramePr>
        <p:xfrm>
          <a:off x="1460643" y="6111255"/>
          <a:ext cx="16668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9" name="方程式" r:id="rId38" imgW="774360" imgH="203040" progId="Equation.3">
                  <p:embed/>
                </p:oleObj>
              </mc:Choice>
              <mc:Fallback>
                <p:oleObj name="方程式" r:id="rId38" imgW="774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643" y="6111255"/>
                        <a:ext cx="1666875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269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1685</TotalTime>
  <Words>217</Words>
  <Application>Microsoft Office PowerPoint</Application>
  <PresentationFormat>如螢幕大小 (4:3)</PresentationFormat>
  <Paragraphs>49</Paragraphs>
  <Slides>26</Slides>
  <Notes>2</Notes>
  <HiddenSlides>0</HiddenSlides>
  <MMClips>2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26</vt:i4>
      </vt:variant>
    </vt:vector>
  </HeadingPairs>
  <TitlesOfParts>
    <vt:vector size="34" baseType="lpstr">
      <vt:lpstr>新細明體</vt:lpstr>
      <vt:lpstr>Arial</vt:lpstr>
      <vt:lpstr>Calibri</vt:lpstr>
      <vt:lpstr>Calibri Light</vt:lpstr>
      <vt:lpstr>Trebuchet MS</vt:lpstr>
      <vt:lpstr>Office 佈景主題</vt:lpstr>
      <vt:lpstr>方程式</vt:lpstr>
      <vt:lpstr>Microsoft 方程式編輯器 3.0</vt:lpstr>
      <vt:lpstr>Lecture 15 Second-order Circuits (3)</vt:lpstr>
      <vt:lpstr>PowerPoint 簡報</vt:lpstr>
      <vt:lpstr>Rail gun</vt:lpstr>
      <vt:lpstr>Demo – Misaka </vt:lpstr>
      <vt:lpstr>Demo – U.S. Navy</vt:lpstr>
      <vt:lpstr>Lorentz force</vt:lpstr>
      <vt:lpstr>Store Energy in Capacitor</vt:lpstr>
      <vt:lpstr>Second Order Circuit</vt:lpstr>
      <vt:lpstr>Second Order Circuit</vt:lpstr>
      <vt:lpstr>PowerPoint 簡報</vt:lpstr>
      <vt:lpstr>Finally …</vt:lpstr>
      <vt:lpstr>Reference – Not related to Misaka</vt:lpstr>
      <vt:lpstr>Reference - Related to Misaka</vt:lpstr>
      <vt:lpstr>Appendix: Automobile Ignition System</vt:lpstr>
      <vt:lpstr>Automobile Ignition System</vt:lpstr>
      <vt:lpstr>Automobile Ignition System</vt:lpstr>
      <vt:lpstr>Appendix:  Airbag Igniter</vt:lpstr>
      <vt:lpstr>PowerPoint 簡報</vt:lpstr>
      <vt:lpstr>PowerPoint 簡報</vt:lpstr>
      <vt:lpstr>Appendix: Heart Pacemaker</vt:lpstr>
      <vt:lpstr>PowerPoint 簡報</vt:lpstr>
      <vt:lpstr>Appendix: Misaka 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Application: Automobile Ignition System</dc:title>
  <dc:creator>Lee Hung-yi</dc:creator>
  <cp:lastModifiedBy>Lee Hung-yi</cp:lastModifiedBy>
  <cp:revision>80</cp:revision>
  <dcterms:created xsi:type="dcterms:W3CDTF">2014-10-25T12:43:38Z</dcterms:created>
  <dcterms:modified xsi:type="dcterms:W3CDTF">2014-11-05T01:06:10Z</dcterms:modified>
</cp:coreProperties>
</file>